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</p:sldIdLst>
  <p:sldSz cy="5143500" cx="9144000"/>
  <p:notesSz cx="6858000" cy="9144000"/>
  <p:embeddedFontLst>
    <p:embeddedFont>
      <p:font typeface="Average"/>
      <p:regular r:id="rId56"/>
    </p:embeddedFont>
    <p:embeddedFont>
      <p:font typeface="Oswald"/>
      <p:regular r:id="rId57"/>
      <p:bold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font" Target="fonts/Oswald-regular.fntdata"/><Relationship Id="rId12" Type="http://schemas.openxmlformats.org/officeDocument/2006/relationships/slide" Target="slides/slide7.xml"/><Relationship Id="rId56" Type="http://schemas.openxmlformats.org/officeDocument/2006/relationships/font" Target="fonts/Average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8" Type="http://schemas.openxmlformats.org/officeDocument/2006/relationships/font" Target="fonts/Oswald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091b31879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091b31879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09b5108f2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09b5108f2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09b5108f2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09b5108f2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091b31879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091b31879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09b5108f2_1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09b5108f2_1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09b5108f2_1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509b5108f2_1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5091b31879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5091b31879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https://jaan.io/what-is-variational-autoencoder-vae-tutorial/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50828b45c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50828b45c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5091b31879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5091b31879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507c8b212c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507c8b212c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507c8b212c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507c8b212c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f4d81c06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f4d81c0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507c8b212c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507c8b212c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507c8b212c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507c8b212c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091b3187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5091b3187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5091b31879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5091b31879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5091b31879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5091b31879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5091b31879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5091b31879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5091b31879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5091b31879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5091b31879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5091b31879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509b5108f2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509b5108f2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509b5108f2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509b5108f2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ffee308c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ffee308c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509b5108f2_1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509b5108f2_1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https://medium.com/@jonathan_hui/gan-what-is-wrong-with-the-gan-cost-function-6f594162ce01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509b5108f2_1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509b5108f2_1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5091b31879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5091b31879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091b31879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5091b31879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509b5108f2_1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509b5108f2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091b31879_1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5091b31879_1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5091b31879_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5091b31879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509b5108f2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509b5108f2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5091b31879_1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5091b31879_1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509b5108f2_1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509b5108f2_1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09b5108f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09b5108f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509b5108f2_1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509b5108f2_1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5091b31879_1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5091b31879_1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https://medium.com/syncedreview/gan-2-0-nvidias-hyperrealistic-face-generator-e3439d33ebaf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509b5108f2_1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509b5108f2_1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https://medium.com/syncedreview/gan-2-0-nvidias-hyperrealistic-face-generator-e3439d33ebaf</a:t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09b5108f2_1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09b5108f2_1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509b5108f2_1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509b5108f2_1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5091b31879_1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5091b31879_1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5091b31879_1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5091b31879_1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5091b31879_1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5091b31879_1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5091b31879_1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5091b31879_1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509b5108f2_1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509b5108f2_1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0828b45c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50828b45c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509b5108f2_1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509b5108f2_1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09b5108f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509b5108f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509b5108f2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509b5108f2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https://towardsdatascience.com/intuitively-understanding-variational-autoencoders-1bfe67eb5daf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509b5108f2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509b5108f2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https://towardsdatascience.com/intuitively-understanding-variational-autoencoders-1bfe67eb5daf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09b5108f2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09b5108f2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https://towardsdatascience.com/intuitively-understanding-variational-autoencoders-1bfe67eb5daf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14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56" name="Google Shape;56;p14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4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14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" name="Google Shape;79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" name="Google Shape;80;p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6" name="Google Shape;86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" name="Google Shape;87;p21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8" name="Google Shape;88;p21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2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93" name="Google Shape;93;p2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www.youtube.com/watch?v=BU9YAHigNx8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8.png"/><Relationship Id="rId4" Type="http://schemas.openxmlformats.org/officeDocument/2006/relationships/image" Target="../media/image2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0.png"/><Relationship Id="rId4" Type="http://schemas.openxmlformats.org/officeDocument/2006/relationships/image" Target="../media/image17.png"/><Relationship Id="rId5" Type="http://schemas.openxmlformats.org/officeDocument/2006/relationships/image" Target="../media/image2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1.png"/><Relationship Id="rId4" Type="http://schemas.openxmlformats.org/officeDocument/2006/relationships/image" Target="../media/image2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0.png"/><Relationship Id="rId4" Type="http://schemas.openxmlformats.org/officeDocument/2006/relationships/image" Target="../media/image2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5.png"/><Relationship Id="rId4" Type="http://schemas.openxmlformats.org/officeDocument/2006/relationships/image" Target="../media/image43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5.png"/><Relationship Id="rId4" Type="http://schemas.openxmlformats.org/officeDocument/2006/relationships/image" Target="../media/image4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1.png"/><Relationship Id="rId4" Type="http://schemas.openxmlformats.org/officeDocument/2006/relationships/image" Target="../media/image39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4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7.png"/><Relationship Id="rId4" Type="http://schemas.openxmlformats.org/officeDocument/2006/relationships/hyperlink" Target="https://medium.com/syncedreview/gan-2-0-nvidias-hyperrealistic-face-generator-e3439d33ebaf" TargetMode="Externa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7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8.png"/><Relationship Id="rId4" Type="http://schemas.openxmlformats.org/officeDocument/2006/relationships/hyperlink" Target="https://github.com/eriklindernoren/PyTorch-GAN/tree/master/implementations" TargetMode="Externa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2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46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36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34.png"/><Relationship Id="rId4" Type="http://schemas.openxmlformats.org/officeDocument/2006/relationships/image" Target="../media/image41.png"/><Relationship Id="rId5" Type="http://schemas.openxmlformats.org/officeDocument/2006/relationships/image" Target="../media/image4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0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Deepfakes</a:t>
            </a:r>
            <a:endParaRPr/>
          </a:p>
        </p:txBody>
      </p:sp>
      <p:sp>
        <p:nvSpPr>
          <p:cNvPr id="105" name="Google Shape;105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https://www.youtube.com/watch?v=BU9YAHigNx8</a:t>
            </a: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4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We use VAEs to get a better featurization of the full input space by using the posterior distribution for exploration.</a:t>
            </a:r>
            <a:endParaRPr sz="3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5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How do we accomplish this with an architecture?</a:t>
            </a:r>
            <a:endParaRPr sz="3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Bayesian posteriors</a:t>
            </a:r>
            <a:endParaRPr/>
          </a:p>
        </p:txBody>
      </p:sp>
      <p:pic>
        <p:nvPicPr>
          <p:cNvPr id="173" name="Google Shape;17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1688" y="1603525"/>
            <a:ext cx="5000625" cy="245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VAE loss function, compared to ridge regression</a:t>
            </a:r>
            <a:endParaRPr/>
          </a:p>
        </p:txBody>
      </p:sp>
      <p:pic>
        <p:nvPicPr>
          <p:cNvPr id="179" name="Google Shape;17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575" y="1575575"/>
            <a:ext cx="8186850" cy="163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0330" y="3458007"/>
            <a:ext cx="7263326" cy="3809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VAE estimates a posterior and samples from it.</a:t>
            </a:r>
            <a:endParaRPr/>
          </a:p>
        </p:txBody>
      </p:sp>
      <p:pic>
        <p:nvPicPr>
          <p:cNvPr id="186" name="Google Shape;18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47100"/>
            <a:ext cx="8839201" cy="28136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9"/>
          <p:cNvSpPr/>
          <p:nvPr/>
        </p:nvSpPr>
        <p:spPr>
          <a:xfrm>
            <a:off x="1779750" y="1170125"/>
            <a:ext cx="5693100" cy="3821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reparametrization trick</a:t>
            </a:r>
            <a:endParaRPr/>
          </a:p>
        </p:txBody>
      </p:sp>
      <p:pic>
        <p:nvPicPr>
          <p:cNvPr id="193" name="Google Shape;19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9750" y="1170125"/>
            <a:ext cx="5584501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Variational</a:t>
            </a:r>
            <a:r>
              <a:rPr lang="en"/>
              <a:t> autoencoders</a:t>
            </a:r>
            <a:endParaRPr/>
          </a:p>
        </p:txBody>
      </p:sp>
      <p:pic>
        <p:nvPicPr>
          <p:cNvPr id="199" name="Google Shape;19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4287288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2088" y="1170125"/>
            <a:ext cx="4317970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VAEs can complete images through the denoising process.</a:t>
            </a:r>
            <a:endParaRPr/>
          </a:p>
        </p:txBody>
      </p:sp>
      <p:pic>
        <p:nvPicPr>
          <p:cNvPr id="206" name="Google Shape;20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1410" y="1292975"/>
            <a:ext cx="2841175" cy="354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2"/>
          <p:cNvSpPr txBox="1"/>
          <p:nvPr>
            <p:ph type="ctrTitle"/>
          </p:nvPr>
        </p:nvSpPr>
        <p:spPr>
          <a:xfrm>
            <a:off x="311700" y="744575"/>
            <a:ext cx="8520600" cy="188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imes New Roman"/>
                <a:ea typeface="Times New Roman"/>
                <a:cs typeface="Times New Roman"/>
                <a:sym typeface="Times New Roman"/>
              </a:rPr>
              <a:t>Adversarial examples</a:t>
            </a:r>
            <a:endParaRPr b="1"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is an adversarial example?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7" name="Google Shape;21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5500" y="1730900"/>
            <a:ext cx="6553000" cy="248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6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CIS 700-004: Lecture 7W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1" name="Google Shape;111;p26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GANs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02/27/19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is an adversarial example?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3" name="Google Shape;22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313" y="1322525"/>
            <a:ext cx="7191375" cy="329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is an adversarial example?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9" name="Google Shape;22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5575" y="1147225"/>
            <a:ext cx="6792844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6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adversarial examples a bad thing?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7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we use them to our advantage?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Generative Adversarial Networks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Ian Goodfellow</a:t>
            </a:r>
            <a:endParaRPr/>
          </a:p>
        </p:txBody>
      </p:sp>
      <p:sp>
        <p:nvSpPr>
          <p:cNvPr id="250" name="Google Shape;250;p49"/>
          <p:cNvSpPr txBox="1"/>
          <p:nvPr>
            <p:ph idx="1" type="body"/>
          </p:nvPr>
        </p:nvSpPr>
        <p:spPr>
          <a:xfrm>
            <a:off x="311700" y="1152475"/>
            <a:ext cx="42675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Wrote our textbook (</a:t>
            </a:r>
            <a:r>
              <a:rPr i="1" lang="en"/>
              <a:t>Deep Learning</a:t>
            </a:r>
            <a:r>
              <a:rPr lang="en"/>
              <a:t>) with his PhD advisor, Yoshua Bengio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Created GANs while at Google Brain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Part of the founding team at OpenAI</a:t>
            </a:r>
            <a:endParaRPr/>
          </a:p>
        </p:txBody>
      </p:sp>
      <p:pic>
        <p:nvPicPr>
          <p:cNvPr id="251" name="Google Shape;251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0075" y="747900"/>
            <a:ext cx="382097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50"/>
          <p:cNvSpPr/>
          <p:nvPr/>
        </p:nvSpPr>
        <p:spPr>
          <a:xfrm>
            <a:off x="191250" y="1017725"/>
            <a:ext cx="8761500" cy="3992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7" name="Google Shape;25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238" y="1188750"/>
            <a:ext cx="8761517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Generator and discriminator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dual loss functions (attempt 1)</a:t>
            </a:r>
            <a:endParaRPr/>
          </a:p>
        </p:txBody>
      </p:sp>
      <p:pic>
        <p:nvPicPr>
          <p:cNvPr id="264" name="Google Shape;26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24525"/>
            <a:ext cx="8839205" cy="15610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241310"/>
            <a:ext cx="8839204" cy="10791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2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bad choice of loss for </a:t>
            </a:r>
            <a:r>
              <a:rPr i="1" lang="en"/>
              <a:t>G.  </a:t>
            </a:r>
            <a:r>
              <a:rPr lang="en"/>
              <a:t>Why?</a:t>
            </a:r>
            <a:endParaRPr baseline="30000"/>
          </a:p>
        </p:txBody>
      </p:sp>
      <p:pic>
        <p:nvPicPr>
          <p:cNvPr id="271" name="Google Shape;27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241310"/>
            <a:ext cx="8839204" cy="10791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the naive generator loss has a saturation issue.</a:t>
            </a:r>
            <a:endParaRPr/>
          </a:p>
        </p:txBody>
      </p:sp>
      <p:sp>
        <p:nvSpPr>
          <p:cNvPr id="277" name="Google Shape;277;p53"/>
          <p:cNvSpPr txBox="1"/>
          <p:nvPr>
            <p:ph idx="1" type="body"/>
          </p:nvPr>
        </p:nvSpPr>
        <p:spPr>
          <a:xfrm>
            <a:off x="4607303" y="1400638"/>
            <a:ext cx="3127800" cy="4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function y=log(1-x)</a:t>
            </a:r>
            <a:endParaRPr/>
          </a:p>
        </p:txBody>
      </p:sp>
      <p:pic>
        <p:nvPicPr>
          <p:cNvPr id="278" name="Google Shape;27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5500" y="1224175"/>
            <a:ext cx="2415075" cy="112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Today's Agenda</a:t>
            </a:r>
            <a:endParaRPr/>
          </a:p>
        </p:txBody>
      </p:sp>
      <p:sp>
        <p:nvSpPr>
          <p:cNvPr id="117" name="Google Shape;117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Project overview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Review of VAEs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Adversarial examples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Generators, discriminators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dual loss functions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Mode collapse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GANs in PyTorch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Types of GANs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Applications of GANs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the naive generator loss has a saturation issue.</a:t>
            </a:r>
            <a:endParaRPr/>
          </a:p>
        </p:txBody>
      </p:sp>
      <p:sp>
        <p:nvSpPr>
          <p:cNvPr id="284" name="Google Shape;284;p54"/>
          <p:cNvSpPr txBox="1"/>
          <p:nvPr>
            <p:ph idx="1" type="body"/>
          </p:nvPr>
        </p:nvSpPr>
        <p:spPr>
          <a:xfrm>
            <a:off x="4607303" y="1400638"/>
            <a:ext cx="3127800" cy="4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function y=log(1-x)</a:t>
            </a:r>
            <a:endParaRPr/>
          </a:p>
        </p:txBody>
      </p:sp>
      <p:pic>
        <p:nvPicPr>
          <p:cNvPr id="285" name="Google Shape;28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5500" y="1224175"/>
            <a:ext cx="2415075" cy="112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54"/>
          <p:cNvPicPr preferRelativeResize="0"/>
          <p:nvPr/>
        </p:nvPicPr>
        <p:blipFill rotWithShape="1">
          <a:blip r:embed="rId4">
            <a:alphaModFix/>
          </a:blip>
          <a:srcRect b="0" l="52001" r="0" t="0"/>
          <a:stretch/>
        </p:blipFill>
        <p:spPr>
          <a:xfrm>
            <a:off x="1212774" y="2464575"/>
            <a:ext cx="3127798" cy="248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08875" y="2464575"/>
            <a:ext cx="3193183" cy="248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dual loss functions (attempt 2)</a:t>
            </a:r>
            <a:endParaRPr/>
          </a:p>
        </p:txBody>
      </p:sp>
      <p:pic>
        <p:nvPicPr>
          <p:cNvPr id="293" name="Google Shape;29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24525"/>
            <a:ext cx="8839205" cy="15610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6325" y="3122085"/>
            <a:ext cx="6491352" cy="1853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 representations form a semantic vector space.</a:t>
            </a:r>
            <a:endParaRPr/>
          </a:p>
        </p:txBody>
      </p:sp>
      <p:pic>
        <p:nvPicPr>
          <p:cNvPr id="300" name="Google Shape;30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3525" y="1170125"/>
            <a:ext cx="6076950" cy="341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GANs in PyTorch: architecture</a:t>
            </a:r>
            <a:endParaRPr/>
          </a:p>
        </p:txBody>
      </p:sp>
      <p:pic>
        <p:nvPicPr>
          <p:cNvPr id="306" name="Google Shape;306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075" y="1082675"/>
            <a:ext cx="3232234" cy="382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2984" y="1082675"/>
            <a:ext cx="3738692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GANs in PyTorch: loss</a:t>
            </a:r>
            <a:endParaRPr/>
          </a:p>
        </p:txBody>
      </p:sp>
      <p:pic>
        <p:nvPicPr>
          <p:cNvPr id="313" name="Google Shape;31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6300" y="1152100"/>
            <a:ext cx="4744349" cy="196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1426" y="3251425"/>
            <a:ext cx="5781325" cy="178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9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GANs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CycleGANs</a:t>
            </a:r>
            <a:endParaRPr/>
          </a:p>
        </p:txBody>
      </p:sp>
      <p:pic>
        <p:nvPicPr>
          <p:cNvPr id="325" name="Google Shape;325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925" y="2021700"/>
            <a:ext cx="2214900" cy="165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10900" y="1076787"/>
            <a:ext cx="6220726" cy="298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CycleGANs</a:t>
            </a:r>
            <a:endParaRPr/>
          </a:p>
        </p:txBody>
      </p:sp>
      <p:pic>
        <p:nvPicPr>
          <p:cNvPr id="332" name="Google Shape;332;p61"/>
          <p:cNvPicPr preferRelativeResize="0"/>
          <p:nvPr/>
        </p:nvPicPr>
        <p:blipFill rotWithShape="1">
          <a:blip r:embed="rId3">
            <a:alphaModFix/>
          </a:blip>
          <a:srcRect b="62629" l="0" r="67924" t="0"/>
          <a:stretch/>
        </p:blipFill>
        <p:spPr>
          <a:xfrm>
            <a:off x="311700" y="1586775"/>
            <a:ext cx="4108566" cy="2300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61"/>
          <p:cNvPicPr preferRelativeResize="0"/>
          <p:nvPr/>
        </p:nvPicPr>
        <p:blipFill rotWithShape="1">
          <a:blip r:embed="rId3">
            <a:alphaModFix/>
          </a:blip>
          <a:srcRect b="63427" l="66835" r="0" t="0"/>
          <a:stretch/>
        </p:blipFill>
        <p:spPr>
          <a:xfrm>
            <a:off x="4491775" y="1586775"/>
            <a:ext cx="4340527" cy="2300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D2GAN</a:t>
            </a:r>
            <a:endParaRPr/>
          </a:p>
        </p:txBody>
      </p:sp>
      <p:pic>
        <p:nvPicPr>
          <p:cNvPr id="339" name="Google Shape;33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610600" cy="114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1050" y="2465525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62"/>
          <p:cNvPicPr preferRelativeResize="0"/>
          <p:nvPr/>
        </p:nvPicPr>
        <p:blipFill rotWithShape="1">
          <a:blip r:embed="rId4">
            <a:alphaModFix/>
          </a:blip>
          <a:srcRect b="87528" l="0" r="87396" t="0"/>
          <a:stretch/>
        </p:blipFill>
        <p:spPr>
          <a:xfrm>
            <a:off x="4701025" y="2465525"/>
            <a:ext cx="2541200" cy="251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GATIS</a:t>
            </a:r>
            <a:endParaRPr/>
          </a:p>
        </p:txBody>
      </p:sp>
      <p:pic>
        <p:nvPicPr>
          <p:cNvPr id="347" name="Google Shape;347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0800" y="2158551"/>
            <a:ext cx="4777826" cy="132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1950" y="1212854"/>
            <a:ext cx="3901675" cy="357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Conditional recurrent GAN</a:t>
            </a:r>
            <a:endParaRPr/>
          </a:p>
        </p:txBody>
      </p:sp>
      <p:pic>
        <p:nvPicPr>
          <p:cNvPr id="354" name="Google Shape;354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610162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4962" y="1170125"/>
            <a:ext cx="278324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Nvidia's growing GAN: which is fake?</a:t>
            </a:r>
            <a:endParaRPr/>
          </a:p>
        </p:txBody>
      </p:sp>
      <p:pic>
        <p:nvPicPr>
          <p:cNvPr id="361" name="Google Shape;361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9650" y="1154225"/>
            <a:ext cx="5204688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Nvidia's growing GAN: training methodology</a:t>
            </a:r>
            <a:endParaRPr/>
          </a:p>
        </p:txBody>
      </p:sp>
      <p:pic>
        <p:nvPicPr>
          <p:cNvPr id="367" name="Google Shape;367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7088" y="1170125"/>
            <a:ext cx="5249824" cy="3266251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66"/>
          <p:cNvSpPr txBox="1"/>
          <p:nvPr>
            <p:ph idx="1" type="body"/>
          </p:nvPr>
        </p:nvSpPr>
        <p:spPr>
          <a:xfrm>
            <a:off x="1396050" y="4436375"/>
            <a:ext cx="6351900" cy="4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4"/>
              </a:rPr>
              <a:t>https://medium.com/syncedreview/gan-2-0-nvidias-hyperrealistic-face-generator-e3439d33ebaf</a:t>
            </a:r>
            <a:br>
              <a:rPr lang="en" sz="1200"/>
            </a:br>
            <a:endParaRPr sz="12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so, so many types of GANs</a:t>
            </a:r>
            <a:endParaRPr/>
          </a:p>
        </p:txBody>
      </p:sp>
      <p:pic>
        <p:nvPicPr>
          <p:cNvPr id="374" name="Google Shape;374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194" cy="3655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No, really.  There are a lot.</a:t>
            </a:r>
            <a:endParaRPr/>
          </a:p>
        </p:txBody>
      </p:sp>
      <p:pic>
        <p:nvPicPr>
          <p:cNvPr id="380" name="Google Shape;380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8551" y="1082675"/>
            <a:ext cx="3486900" cy="3309476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68"/>
          <p:cNvSpPr txBox="1"/>
          <p:nvPr>
            <p:ph idx="1" type="body"/>
          </p:nvPr>
        </p:nvSpPr>
        <p:spPr>
          <a:xfrm>
            <a:off x="1929600" y="4392150"/>
            <a:ext cx="52848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4"/>
              </a:rPr>
              <a:t>https://github.com/eriklindernoren/PyTorch-GAN/tree/master/implementations</a:t>
            </a:r>
            <a:br>
              <a:rPr lang="en" sz="1200"/>
            </a:br>
            <a:endParaRPr sz="12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69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Major issues with GANs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GANs can easily fail to train: mode collapse</a:t>
            </a:r>
            <a:endParaRPr/>
          </a:p>
        </p:txBody>
      </p:sp>
      <p:pic>
        <p:nvPicPr>
          <p:cNvPr id="392" name="Google Shape;392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7338" y="1193975"/>
            <a:ext cx="508931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with counting</a:t>
            </a:r>
            <a:endParaRPr/>
          </a:p>
        </p:txBody>
      </p:sp>
      <p:pic>
        <p:nvPicPr>
          <p:cNvPr id="398" name="Google Shape;398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1625" y="1146275"/>
            <a:ext cx="5060759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Fallout cow</a:t>
            </a:r>
            <a:endParaRPr/>
          </a:p>
        </p:txBody>
      </p:sp>
      <p:pic>
        <p:nvPicPr>
          <p:cNvPr id="404" name="Google Shape;404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6950" y="842963"/>
            <a:ext cx="4610100" cy="345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Ethics of being able to create reality-like fiction</a:t>
            </a:r>
            <a:endParaRPr/>
          </a:p>
        </p:txBody>
      </p:sp>
      <p:sp>
        <p:nvSpPr>
          <p:cNvPr id="410" name="Google Shape;410;p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“This is a big deal,” Hany Farid, computer science professor at Dartmouth College, told The Wall Street Journal. “You can literally put into a person’s mouth anything you want.”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411" name="Google Shape;411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3637" y="1851350"/>
            <a:ext cx="6216726" cy="130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6175" y="3234950"/>
            <a:ext cx="3432624" cy="171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52425" y="3234950"/>
            <a:ext cx="3053680" cy="190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9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Review: variational autoencoders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Looking forward</a:t>
            </a:r>
            <a:endParaRPr/>
          </a:p>
        </p:txBody>
      </p:sp>
      <p:sp>
        <p:nvSpPr>
          <p:cNvPr id="419" name="Google Shape;419;p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HW1 due Friday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Keep an eye out for HW2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Start thinking about your project proposal (due Friday, 3/22)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Enjoy spring break!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0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Why use VAEs instead of simple autoencoders?</a:t>
            </a:r>
            <a:endParaRPr sz="3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empirical data distribution makes interpolation difficult.</a:t>
            </a:r>
            <a:endParaRPr/>
          </a:p>
        </p:txBody>
      </p:sp>
      <p:pic>
        <p:nvPicPr>
          <p:cNvPr id="138" name="Google Shape;13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1138325"/>
            <a:ext cx="2926575" cy="318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6307" y="1336838"/>
            <a:ext cx="5177344" cy="2789306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31"/>
          <p:cNvSpPr txBox="1"/>
          <p:nvPr>
            <p:ph idx="1" type="body"/>
          </p:nvPr>
        </p:nvSpPr>
        <p:spPr>
          <a:xfrm>
            <a:off x="311700" y="4324675"/>
            <a:ext cx="4108500" cy="4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Training using only reconstruction loss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VAEs allow us to explore a fuller distribution of the data.</a:t>
            </a:r>
            <a:endParaRPr/>
          </a:p>
        </p:txBody>
      </p:sp>
      <p:pic>
        <p:nvPicPr>
          <p:cNvPr id="146" name="Google Shape;14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1513" y="1154225"/>
            <a:ext cx="6820977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result is better encoding over the whole feature space.</a:t>
            </a:r>
            <a:endParaRPr/>
          </a:p>
        </p:txBody>
      </p:sp>
      <p:pic>
        <p:nvPicPr>
          <p:cNvPr id="152" name="Google Shape;15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2468" y="1170125"/>
            <a:ext cx="2836107" cy="3011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6800" y="1170125"/>
            <a:ext cx="2802250" cy="3011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8325" y="1170125"/>
            <a:ext cx="2765933" cy="3011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33"/>
          <p:cNvSpPr txBox="1"/>
          <p:nvPr>
            <p:ph idx="1" type="body"/>
          </p:nvPr>
        </p:nvSpPr>
        <p:spPr>
          <a:xfrm>
            <a:off x="534838" y="4333975"/>
            <a:ext cx="2112900" cy="4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Reconstruction loss</a:t>
            </a:r>
            <a:endParaRPr/>
          </a:p>
        </p:txBody>
      </p:sp>
      <p:sp>
        <p:nvSpPr>
          <p:cNvPr id="156" name="Google Shape;156;p33"/>
          <p:cNvSpPr txBox="1"/>
          <p:nvPr>
            <p:ph idx="1" type="body"/>
          </p:nvPr>
        </p:nvSpPr>
        <p:spPr>
          <a:xfrm>
            <a:off x="3701022" y="4333975"/>
            <a:ext cx="1609500" cy="4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KL divergence</a:t>
            </a:r>
            <a:endParaRPr/>
          </a:p>
        </p:txBody>
      </p:sp>
      <p:sp>
        <p:nvSpPr>
          <p:cNvPr id="157" name="Google Shape;157;p33"/>
          <p:cNvSpPr txBox="1"/>
          <p:nvPr>
            <p:ph idx="1" type="body"/>
          </p:nvPr>
        </p:nvSpPr>
        <p:spPr>
          <a:xfrm>
            <a:off x="7143844" y="4333975"/>
            <a:ext cx="1052400" cy="4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VAE loss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